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7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9" r:id="rId23"/>
    <p:sldId id="278" r:id="rId24"/>
    <p:sldId id="27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5" d="100"/>
          <a:sy n="85" d="100"/>
        </p:scale>
        <p:origin x="-70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1">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13E1634-EBBB-4C54-9883-9EFDB2FC63DD}" type="doc">
      <dgm:prSet loTypeId="urn:microsoft.com/office/officeart/2005/8/layout/arrow5" loCatId="relationship" qsTypeId="urn:microsoft.com/office/officeart/2005/8/quickstyle/3d5#1" qsCatId="3D" csTypeId="urn:microsoft.com/office/officeart/2005/8/colors/accent1_4#1" csCatId="accent1" phldr="1"/>
      <dgm:spPr/>
      <dgm:t>
        <a:bodyPr/>
        <a:lstStyle/>
        <a:p>
          <a:endParaRPr lang="en-IN"/>
        </a:p>
      </dgm:t>
    </dgm:pt>
    <dgm:pt modelId="{55FC5F63-AFF5-4878-8D18-0851E5FEF8BE}">
      <dgm:prSet phldrT="[Text]"/>
      <dgm:spPr/>
      <dgm:t>
        <a:bodyPr/>
        <a:lstStyle/>
        <a:p>
          <a:r>
            <a:rPr lang="en-US" dirty="0"/>
            <a:t>Urban community</a:t>
          </a:r>
          <a:endParaRPr lang="en-IN" dirty="0"/>
        </a:p>
      </dgm:t>
    </dgm:pt>
    <dgm:pt modelId="{9CFC15E6-4D2F-439A-82E2-4FCF5123BF57}" type="parTrans" cxnId="{F07774B1-C65C-434C-B8D4-423A114DDA4B}">
      <dgm:prSet/>
      <dgm:spPr/>
      <dgm:t>
        <a:bodyPr/>
        <a:lstStyle/>
        <a:p>
          <a:endParaRPr lang="en-IN"/>
        </a:p>
      </dgm:t>
    </dgm:pt>
    <dgm:pt modelId="{2B7AB68C-E924-4D0F-A382-718C14CACE73}" type="sibTrans" cxnId="{F07774B1-C65C-434C-B8D4-423A114DDA4B}">
      <dgm:prSet/>
      <dgm:spPr/>
      <dgm:t>
        <a:bodyPr/>
        <a:lstStyle/>
        <a:p>
          <a:endParaRPr lang="en-IN"/>
        </a:p>
      </dgm:t>
    </dgm:pt>
    <dgm:pt modelId="{CDC445D1-5A92-420F-8952-099E4BD2BA76}">
      <dgm:prSet phldrT="[Text]"/>
      <dgm:spPr/>
      <dgm:t>
        <a:bodyPr/>
        <a:lstStyle/>
        <a:p>
          <a:r>
            <a:rPr lang="en-US" dirty="0"/>
            <a:t>Rural community</a:t>
          </a:r>
          <a:endParaRPr lang="en-IN" dirty="0"/>
        </a:p>
      </dgm:t>
    </dgm:pt>
    <dgm:pt modelId="{7AF6EC69-3A8B-495C-8FEC-76C883C3F2D3}" type="parTrans" cxnId="{FD5E73E1-BD1F-4083-938E-F67FC1B2543B}">
      <dgm:prSet/>
      <dgm:spPr/>
      <dgm:t>
        <a:bodyPr/>
        <a:lstStyle/>
        <a:p>
          <a:endParaRPr lang="en-IN"/>
        </a:p>
      </dgm:t>
    </dgm:pt>
    <dgm:pt modelId="{F96BF5A5-ECF0-407F-B9F9-F6A2290D546E}" type="sibTrans" cxnId="{FD5E73E1-BD1F-4083-938E-F67FC1B2543B}">
      <dgm:prSet/>
      <dgm:spPr/>
      <dgm:t>
        <a:bodyPr/>
        <a:lstStyle/>
        <a:p>
          <a:endParaRPr lang="en-IN"/>
        </a:p>
      </dgm:t>
    </dgm:pt>
    <dgm:pt modelId="{5426579C-0397-4503-8AB6-EFCE0C609427}" type="pres">
      <dgm:prSet presAssocID="{713E1634-EBBB-4C54-9883-9EFDB2FC63DD}" presName="diagram" presStyleCnt="0">
        <dgm:presLayoutVars>
          <dgm:dir/>
          <dgm:resizeHandles val="exact"/>
        </dgm:presLayoutVars>
      </dgm:prSet>
      <dgm:spPr/>
      <dgm:t>
        <a:bodyPr/>
        <a:lstStyle/>
        <a:p>
          <a:endParaRPr lang="en-US"/>
        </a:p>
      </dgm:t>
    </dgm:pt>
    <dgm:pt modelId="{4769C4B3-27C5-4FD3-8E39-C780560CE4B5}" type="pres">
      <dgm:prSet presAssocID="{55FC5F63-AFF5-4878-8D18-0851E5FEF8BE}" presName="arrow" presStyleLbl="node1" presStyleIdx="0" presStyleCnt="2">
        <dgm:presLayoutVars>
          <dgm:bulletEnabled val="1"/>
        </dgm:presLayoutVars>
      </dgm:prSet>
      <dgm:spPr/>
      <dgm:t>
        <a:bodyPr/>
        <a:lstStyle/>
        <a:p>
          <a:endParaRPr lang="en-US"/>
        </a:p>
      </dgm:t>
    </dgm:pt>
    <dgm:pt modelId="{185F7550-A734-4D56-9172-24C2C362C112}" type="pres">
      <dgm:prSet presAssocID="{CDC445D1-5A92-420F-8952-099E4BD2BA76}" presName="arrow" presStyleLbl="node1" presStyleIdx="1" presStyleCnt="2">
        <dgm:presLayoutVars>
          <dgm:bulletEnabled val="1"/>
        </dgm:presLayoutVars>
      </dgm:prSet>
      <dgm:spPr/>
      <dgm:t>
        <a:bodyPr/>
        <a:lstStyle/>
        <a:p>
          <a:endParaRPr lang="en-US"/>
        </a:p>
      </dgm:t>
    </dgm:pt>
  </dgm:ptLst>
  <dgm:cxnLst>
    <dgm:cxn modelId="{354FA598-2E6F-4BD7-A77E-21A9A92B98DB}" type="presOf" srcId="{55FC5F63-AFF5-4878-8D18-0851E5FEF8BE}" destId="{4769C4B3-27C5-4FD3-8E39-C780560CE4B5}" srcOrd="0" destOrd="0" presId="urn:microsoft.com/office/officeart/2005/8/layout/arrow5"/>
    <dgm:cxn modelId="{E39F5488-FF9A-4B5C-9EE6-406AF768D8A1}" type="presOf" srcId="{CDC445D1-5A92-420F-8952-099E4BD2BA76}" destId="{185F7550-A734-4D56-9172-24C2C362C112}" srcOrd="0" destOrd="0" presId="urn:microsoft.com/office/officeart/2005/8/layout/arrow5"/>
    <dgm:cxn modelId="{65C94B59-9F3F-4061-AA42-885039171972}" type="presOf" srcId="{713E1634-EBBB-4C54-9883-9EFDB2FC63DD}" destId="{5426579C-0397-4503-8AB6-EFCE0C609427}" srcOrd="0" destOrd="0" presId="urn:microsoft.com/office/officeart/2005/8/layout/arrow5"/>
    <dgm:cxn modelId="{F07774B1-C65C-434C-B8D4-423A114DDA4B}" srcId="{713E1634-EBBB-4C54-9883-9EFDB2FC63DD}" destId="{55FC5F63-AFF5-4878-8D18-0851E5FEF8BE}" srcOrd="0" destOrd="0" parTransId="{9CFC15E6-4D2F-439A-82E2-4FCF5123BF57}" sibTransId="{2B7AB68C-E924-4D0F-A382-718C14CACE73}"/>
    <dgm:cxn modelId="{FD5E73E1-BD1F-4083-938E-F67FC1B2543B}" srcId="{713E1634-EBBB-4C54-9883-9EFDB2FC63DD}" destId="{CDC445D1-5A92-420F-8952-099E4BD2BA76}" srcOrd="1" destOrd="0" parTransId="{7AF6EC69-3A8B-495C-8FEC-76C883C3F2D3}" sibTransId="{F96BF5A5-ECF0-407F-B9F9-F6A2290D546E}"/>
    <dgm:cxn modelId="{7F76A410-BF73-44F1-AA8B-2A97F268C209}" type="presParOf" srcId="{5426579C-0397-4503-8AB6-EFCE0C609427}" destId="{4769C4B3-27C5-4FD3-8E39-C780560CE4B5}" srcOrd="0" destOrd="0" presId="urn:microsoft.com/office/officeart/2005/8/layout/arrow5"/>
    <dgm:cxn modelId="{F4C67CB8-2FED-4EE6-9346-92635BF98800}" type="presParOf" srcId="{5426579C-0397-4503-8AB6-EFCE0C609427}" destId="{185F7550-A734-4D56-9172-24C2C362C112}" srcOrd="1" destOrd="0" presId="urn:microsoft.com/office/officeart/2005/8/layout/arrow5"/>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720262" cy="4022725"/>
        <a:chOff x="0" y="0"/>
        <a:chExt cx="9720262" cy="4022725"/>
      </a:xfrm>
      <a:scene3d>
        <a:camera prst="isometricOffAxis2Left" zoom="95000"/>
        <a:lightRig rig="flat" dir="t"/>
      </a:scene3d>
    </dsp:grpSpPr>
    <dsp:sp modelId="{4769C4B3-27C5-4FD3-8E39-C780560CE4B5}">
      <dsp:nvSpPr>
        <dsp:cNvPr id="3" name="Down Arrow 2"/>
        <dsp:cNvSpPr/>
      </dsp:nvSpPr>
      <dsp:spPr bwMode="white">
        <a:xfrm rot="16200000">
          <a:off x="636270" y="0"/>
          <a:ext cx="4022725" cy="4022725"/>
        </a:xfrm>
        <a:prstGeom prst="downArrow">
          <a:avLst>
            <a:gd name="adj1" fmla="val 50000"/>
            <a:gd name="adj2" fmla="val 35000"/>
          </a:avLst>
        </a:prstGeom>
        <a:sp3d extrusionH="381000" contourW="38100" prstMaterial="matte">
          <a:contourClr>
            <a:schemeClr val="lt1"/>
          </a:contourClr>
        </a:sp3d>
      </dsp:spPr>
      <dsp:style>
        <a:lnRef idx="0">
          <a:schemeClr val="lt1"/>
        </a:lnRef>
        <a:fillRef idx="1">
          <a:schemeClr val="accent1">
            <a:shade val="50000"/>
            <a:hueOff val="0"/>
            <a:satOff val="0"/>
            <a:lumOff val="0"/>
            <a:alpha val="100000"/>
          </a:schemeClr>
        </a:fillRef>
        <a:effectRef idx="0">
          <a:scrgbClr r="0" g="0" b="0"/>
        </a:effectRef>
        <a:fontRef idx="minor">
          <a:schemeClr val="lt1"/>
        </a:fontRef>
      </dsp:style>
      <dsp:txBody>
        <a:bodyPr rot="5400000" lIns="312928" tIns="312928" rIns="312928" bIns="312928" anchor="ctr"/>
        <a:lstStyle>
          <a:lvl1pPr algn="ctr">
            <a:defRPr sz="44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r>
            <a:rPr lang="en-US" dirty="0"/>
            <a:t>Urban community</a:t>
          </a:r>
          <a:endParaRPr lang="en-IN" dirty="0"/>
        </a:p>
      </dsp:txBody>
      <dsp:txXfrm rot="16200000">
        <a:off x="636270" y="0"/>
        <a:ext cx="4022725" cy="4022725"/>
      </dsp:txXfrm>
    </dsp:sp>
    <dsp:sp modelId="{185F7550-A734-4D56-9172-24C2C362C112}">
      <dsp:nvSpPr>
        <dsp:cNvPr id="4" name="Down Arrow 3"/>
        <dsp:cNvSpPr/>
      </dsp:nvSpPr>
      <dsp:spPr bwMode="white">
        <a:xfrm rot="27000000">
          <a:off x="5061267" y="0"/>
          <a:ext cx="4022725" cy="4022725"/>
        </a:xfrm>
        <a:prstGeom prst="downArrow">
          <a:avLst>
            <a:gd name="adj1" fmla="val 50000"/>
            <a:gd name="adj2" fmla="val 35000"/>
          </a:avLst>
        </a:prstGeom>
        <a:sp3d extrusionH="381000" contourW="38100" prstMaterial="matte">
          <a:contourClr>
            <a:schemeClr val="lt1"/>
          </a:contourClr>
        </a:sp3d>
      </dsp:spPr>
      <dsp:style>
        <a:lnRef idx="0">
          <a:schemeClr val="lt1"/>
        </a:lnRef>
        <a:fillRef idx="1">
          <a:schemeClr val="accent1">
            <a:shade val="50000"/>
            <a:hueOff val="360000"/>
            <a:satOff val="-27450"/>
            <a:lumOff val="46667"/>
            <a:alpha val="100000"/>
          </a:schemeClr>
        </a:fillRef>
        <a:effectRef idx="0">
          <a:scrgbClr r="0" g="0" b="0"/>
        </a:effectRef>
        <a:fontRef idx="minor">
          <a:schemeClr val="lt1"/>
        </a:fontRef>
      </dsp:style>
      <dsp:txBody>
        <a:bodyPr rot="-5400000" lIns="312928" tIns="312928" rIns="312928" bIns="312928" anchor="ctr"/>
        <a:lstStyle>
          <a:lvl1pPr algn="ctr">
            <a:defRPr sz="4400"/>
          </a:lvl1pPr>
          <a:lvl2pPr marL="285750" indent="-285750" algn="ctr">
            <a:defRPr sz="3400"/>
          </a:lvl2pPr>
          <a:lvl3pPr marL="571500" indent="-285750" algn="ctr">
            <a:defRPr sz="3400"/>
          </a:lvl3pPr>
          <a:lvl4pPr marL="857250" indent="-285750" algn="ctr">
            <a:defRPr sz="3400"/>
          </a:lvl4pPr>
          <a:lvl5pPr marL="1143000" indent="-285750" algn="ctr">
            <a:defRPr sz="3400"/>
          </a:lvl5pPr>
          <a:lvl6pPr marL="1428750" indent="-285750" algn="ctr">
            <a:defRPr sz="3400"/>
          </a:lvl6pPr>
          <a:lvl7pPr marL="1714500" indent="-285750" algn="ctr">
            <a:defRPr sz="3400"/>
          </a:lvl7pPr>
          <a:lvl8pPr marL="2000250" indent="-285750" algn="ctr">
            <a:defRPr sz="3400"/>
          </a:lvl8pPr>
          <a:lvl9pPr marL="2286000" indent="-285750" algn="ctr">
            <a:defRPr sz="3400"/>
          </a:lvl9pPr>
        </a:lstStyle>
        <a:p>
          <a:pPr lvl="0">
            <a:lnSpc>
              <a:spcPct val="100000"/>
            </a:lnSpc>
            <a:spcBef>
              <a:spcPct val="0"/>
            </a:spcBef>
            <a:spcAft>
              <a:spcPct val="35000"/>
            </a:spcAft>
          </a:pPr>
          <a:r>
            <a:rPr lang="en-US" dirty="0"/>
            <a:t>Rural community</a:t>
          </a:r>
          <a:endParaRPr lang="en-IN" dirty="0"/>
        </a:p>
      </dsp:txBody>
      <dsp:txXfrm rot="27000000">
        <a:off x="5061267" y="0"/>
        <a:ext cx="4022725" cy="4022725"/>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8A9B478-9F91-40AD-9583-E97260F411A7}" type="datetimeFigureOut">
              <a:rPr lang="en-IN" smtClean="0"/>
              <a:pPr/>
              <a:t>19-06-2024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5105361-C28D-4C2D-87E2-ABEB01BE0394}" type="slidenum">
              <a:rPr lang="en-IN" smtClean="0"/>
              <a:pPr/>
              <a:t>‹#›</a:t>
            </a:fld>
            <a:endParaRPr lang="en-IN"/>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A9B478-9F91-40AD-9583-E97260F411A7}" type="datetimeFigureOut">
              <a:rPr lang="en-IN" smtClean="0"/>
              <a:pPr/>
              <a:t>19-06-2024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5105361-C28D-4C2D-87E2-ABEB01BE0394}"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A9B478-9F91-40AD-9583-E97260F411A7}" type="datetimeFigureOut">
              <a:rPr lang="en-IN" smtClean="0"/>
              <a:pPr/>
              <a:t>19-06-2024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5105361-C28D-4C2D-87E2-ABEB01BE0394}" type="slidenum">
              <a:rPr lang="en-IN" smtClean="0"/>
              <a:pPr/>
              <a:t>‹#›</a:t>
            </a:fld>
            <a:endParaRPr lang="en-IN"/>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A9B478-9F91-40AD-9583-E97260F411A7}" type="datetimeFigureOut">
              <a:rPr lang="en-IN" smtClean="0"/>
              <a:pPr/>
              <a:t>19-06-2024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5105361-C28D-4C2D-87E2-ABEB01BE0394}"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A9B478-9F91-40AD-9583-E97260F411A7}" type="datetimeFigureOut">
              <a:rPr lang="en-IN" smtClean="0"/>
              <a:pPr/>
              <a:t>19-06-2024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D5105361-C28D-4C2D-87E2-ABEB01BE0394}" type="slidenum">
              <a:rPr lang="en-IN" smtClean="0"/>
              <a:pPr/>
              <a:t>‹#›</a:t>
            </a:fld>
            <a:endParaRPr lang="en-IN"/>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A9B478-9F91-40AD-9583-E97260F411A7}" type="datetimeFigureOut">
              <a:rPr lang="en-IN" smtClean="0"/>
              <a:pPr/>
              <a:t>19-06-2024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5105361-C28D-4C2D-87E2-ABEB01BE0394}"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A9B478-9F91-40AD-9583-E97260F411A7}" type="datetimeFigureOut">
              <a:rPr lang="en-IN" smtClean="0"/>
              <a:pPr/>
              <a:t>19-06-2024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D5105361-C28D-4C2D-87E2-ABEB01BE0394}"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A9B478-9F91-40AD-9583-E97260F411A7}" type="datetimeFigureOut">
              <a:rPr lang="en-IN" smtClean="0"/>
              <a:pPr/>
              <a:t>19-06-2024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D5105361-C28D-4C2D-87E2-ABEB01BE0394}"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A9B478-9F91-40AD-9583-E97260F411A7}" type="datetimeFigureOut">
              <a:rPr lang="en-IN" smtClean="0"/>
              <a:pPr/>
              <a:t>19-06-2024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D5105361-C28D-4C2D-87E2-ABEB01BE0394}"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A9B478-9F91-40AD-9583-E97260F411A7}" type="datetimeFigureOut">
              <a:rPr lang="en-IN" smtClean="0"/>
              <a:pPr/>
              <a:t>19-06-2024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5105361-C28D-4C2D-87E2-ABEB01BE0394}"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8A9B478-9F91-40AD-9583-E97260F411A7}" type="datetimeFigureOut">
              <a:rPr lang="en-IN" smtClean="0"/>
              <a:pPr/>
              <a:t>19-06-2024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D5105361-C28D-4C2D-87E2-ABEB01BE0394}" type="slidenum">
              <a:rPr lang="en-IN" smtClean="0"/>
              <a:pPr/>
              <a:t>‹#›</a:t>
            </a:fld>
            <a:endParaRPr lang="en-IN"/>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8A9B478-9F91-40AD-9583-E97260F411A7}" type="datetimeFigureOut">
              <a:rPr lang="en-IN" smtClean="0"/>
              <a:pPr/>
              <a:t>19-06-2024</a:t>
            </a:fld>
            <a:endParaRPr lang="en-IN"/>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IN"/>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105361-C28D-4C2D-87E2-ABEB01BE0394}" type="slidenum">
              <a:rPr lang="en-IN" smtClean="0"/>
              <a:pPr/>
              <a:t>‹#›</a:t>
            </a:fld>
            <a:endParaRPr lang="en-IN"/>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430" indent="-137160" algn="l" defTabSz="914400" rtl="0" eaLnBrk="1" latinLnBrk="0" hangingPunct="1">
        <a:lnSpc>
          <a:spcPct val="90000"/>
        </a:lnSpc>
        <a:spcBef>
          <a:spcPts val="200"/>
        </a:spcBef>
        <a:spcAft>
          <a:spcPts val="400"/>
        </a:spcAft>
        <a:buClr>
          <a:schemeClr val="accent3"/>
        </a:buClr>
        <a:buFont typeface="Wingdings 3" panose="05040102010807070707" pitchFamily="18" charset="2"/>
        <a:buChar char=""/>
        <a:defRPr sz="1800" kern="1200">
          <a:solidFill>
            <a:schemeClr val="tx1"/>
          </a:solidFill>
          <a:latin typeface="+mn-lt"/>
          <a:ea typeface="+mn-ea"/>
          <a:cs typeface="+mn-cs"/>
        </a:defRPr>
      </a:lvl2pPr>
      <a:lvl3pPr marL="448310" indent="-137160" algn="l" defTabSz="914400" rtl="0" eaLnBrk="1" latinLnBrk="0" hangingPunct="1">
        <a:lnSpc>
          <a:spcPct val="90000"/>
        </a:lnSpc>
        <a:spcBef>
          <a:spcPts val="200"/>
        </a:spcBef>
        <a:spcAft>
          <a:spcPts val="400"/>
        </a:spcAft>
        <a:buClr>
          <a:schemeClr val="accent3"/>
        </a:buClr>
        <a:buFont typeface="Wingdings 3" panose="05040102010807070707"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anose="05040102010807070707"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anose="05040102010807070707"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anose="05040102010807070707" pitchFamily="18" charset="2"/>
        <a:buChar char=""/>
        <a:defRPr sz="1400" kern="1200">
          <a:solidFill>
            <a:schemeClr val="tx1"/>
          </a:solidFill>
          <a:latin typeface="+mn-lt"/>
          <a:ea typeface="+mn-ea"/>
          <a:cs typeface="+mn-cs"/>
        </a:defRPr>
      </a:lvl6pPr>
      <a:lvl7pPr marL="1060450" indent="-137160" algn="l" defTabSz="914400" rtl="0" eaLnBrk="1" latinLnBrk="0" hangingPunct="1">
        <a:lnSpc>
          <a:spcPct val="90000"/>
        </a:lnSpc>
        <a:spcBef>
          <a:spcPts val="200"/>
        </a:spcBef>
        <a:spcAft>
          <a:spcPts val="400"/>
        </a:spcAft>
        <a:buClr>
          <a:schemeClr val="accent3"/>
        </a:buClr>
        <a:buFont typeface="Wingdings 3" panose="05040102010807070707" pitchFamily="18" charset="2"/>
        <a:buChar char=""/>
        <a:defRPr sz="1400" kern="1200">
          <a:solidFill>
            <a:schemeClr val="tx1"/>
          </a:solidFill>
          <a:latin typeface="+mn-lt"/>
          <a:ea typeface="+mn-ea"/>
          <a:cs typeface="+mn-cs"/>
        </a:defRPr>
      </a:lvl7pPr>
      <a:lvl8pPr marL="1216025" indent="-137160" algn="l" defTabSz="914400" rtl="0" eaLnBrk="1" latinLnBrk="0" hangingPunct="1">
        <a:lnSpc>
          <a:spcPct val="90000"/>
        </a:lnSpc>
        <a:spcBef>
          <a:spcPts val="200"/>
        </a:spcBef>
        <a:spcAft>
          <a:spcPts val="400"/>
        </a:spcAft>
        <a:buClr>
          <a:schemeClr val="accent3"/>
        </a:buClr>
        <a:buFont typeface="Wingdings 3" panose="05040102010807070707" pitchFamily="18" charset="2"/>
        <a:buChar char=""/>
        <a:defRPr sz="1400" kern="1200">
          <a:solidFill>
            <a:schemeClr val="tx1"/>
          </a:solidFill>
          <a:latin typeface="+mn-lt"/>
          <a:ea typeface="+mn-ea"/>
          <a:cs typeface="+mn-cs"/>
        </a:defRPr>
      </a:lvl8pPr>
      <a:lvl9pPr marL="1362710" indent="-137160" algn="l" defTabSz="914400" rtl="0" eaLnBrk="1" latinLnBrk="0" hangingPunct="1">
        <a:lnSpc>
          <a:spcPct val="90000"/>
        </a:lnSpc>
        <a:spcBef>
          <a:spcPts val="200"/>
        </a:spcBef>
        <a:spcAft>
          <a:spcPts val="400"/>
        </a:spcAft>
        <a:buClr>
          <a:schemeClr val="accent3"/>
        </a:buClr>
        <a:buFont typeface="Wingdings 3" panose="05040102010807070707"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Community</a:t>
            </a:r>
            <a:endParaRPr lang="en-IN" dirty="0"/>
          </a:p>
        </p:txBody>
      </p:sp>
      <p:pic>
        <p:nvPicPr>
          <p:cNvPr id="1026" name="Picture 2" descr="Community (TV Series 2009–2015) - IMDb"/>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1" y="0"/>
            <a:ext cx="4786313"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Subtitle 2">
            <a:extLst>
              <a:ext uri="{FF2B5EF4-FFF2-40B4-BE49-F238E27FC236}">
                <a16:creationId xmlns="" xmlns:a16="http://schemas.microsoft.com/office/drawing/2014/main" xmlns:lc="http://schemas.openxmlformats.org/drawingml/2006/lockedCanvas" id="{50BD73B7-7940-462C-A141-E85302C7A199}"/>
              </a:ext>
            </a:extLst>
          </p:cNvPr>
          <p:cNvSpPr>
            <a:spLocks noGrp="1"/>
          </p:cNvSpPr>
          <p:nvPr/>
        </p:nvSpPr>
        <p:spPr>
          <a:xfrm>
            <a:off x="8434742" y="5151864"/>
            <a:ext cx="3609969" cy="1163460"/>
          </a:xfrm>
          <a:prstGeom prst="rect">
            <a:avLst/>
          </a:prstGeom>
        </p:spPr>
        <p:txBody>
          <a:bodyPr vert="horz" lIns="91440" tIns="91440" rIns="91440" bIns="91440" rtlCol="0">
            <a:no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200" cap="none" dirty="0" smtClean="0">
                <a:cs typeface="Times New Roman" pitchFamily="18" charset="0"/>
              </a:rPr>
              <a:t>Dr. </a:t>
            </a:r>
            <a:r>
              <a:rPr lang="en-US" sz="1200" cap="none" dirty="0" err="1" smtClean="0">
                <a:cs typeface="Times New Roman" pitchFamily="18" charset="0"/>
              </a:rPr>
              <a:t>Ayushi</a:t>
            </a:r>
            <a:r>
              <a:rPr lang="en-US" sz="1200" cap="none" dirty="0" smtClean="0">
                <a:cs typeface="Times New Roman" pitchFamily="18" charset="0"/>
              </a:rPr>
              <a:t> Jain</a:t>
            </a:r>
          </a:p>
          <a:p>
            <a:r>
              <a:rPr lang="en-US" sz="1200" cap="none" dirty="0" smtClean="0">
                <a:cs typeface="Times New Roman" pitchFamily="18" charset="0"/>
              </a:rPr>
              <a:t>Dept Of Community Physiotherapy</a:t>
            </a:r>
          </a:p>
          <a:p>
            <a:r>
              <a:rPr lang="en-IN" sz="1200" cap="none" dirty="0" smtClean="0">
                <a:cs typeface="Times New Roman" pitchFamily="18" charset="0"/>
              </a:rPr>
              <a:t>MGM Institute Of Physiotherapy</a:t>
            </a:r>
          </a:p>
          <a:p>
            <a:r>
              <a:rPr lang="en-IN" sz="1200" cap="none" dirty="0" smtClean="0">
                <a:cs typeface="Times New Roman" pitchFamily="18" charset="0"/>
              </a:rPr>
              <a:t>Chh. Sambhajinagar</a:t>
            </a:r>
            <a:endParaRPr lang="en-US" sz="1200" cap="none" dirty="0" smtClean="0">
              <a:cs typeface="Times New Roman" pitchFamily="18" charset="0"/>
            </a:endParaRPr>
          </a:p>
          <a:p>
            <a:endParaRPr lang="en-US" sz="1200" dirty="0" smtClean="0"/>
          </a:p>
          <a:p>
            <a:endParaRPr lang="en-IN"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4"/>
          <p:cNvPicPr>
            <a:picLocks noGrp="1" noChangeAspect="1"/>
          </p:cNvPicPr>
          <p:nvPr>
            <p:ph idx="1"/>
          </p:nvPr>
        </p:nvPicPr>
        <p:blipFill>
          <a:blip r:embed="rId2"/>
          <a:stretch>
            <a:fillRect/>
          </a:stretch>
        </p:blipFill>
        <p:spPr>
          <a:xfrm>
            <a:off x="2435412" y="585216"/>
            <a:ext cx="7513259" cy="5627802"/>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p:txBody>
          <a:bodyPr/>
          <a:lstStyle/>
          <a:p>
            <a:r>
              <a:rPr lang="en-US" dirty="0"/>
              <a:t>The science and art of preventing disease, prolonging life, and promoting health and efficiency through </a:t>
            </a:r>
            <a:r>
              <a:rPr lang="en-US" dirty="0" err="1"/>
              <a:t>organised</a:t>
            </a:r>
            <a:r>
              <a:rPr lang="en-US" dirty="0"/>
              <a:t> control of communicable infections, the education of the individual in personal hygiene, the </a:t>
            </a:r>
            <a:r>
              <a:rPr lang="en-US" dirty="0" err="1"/>
              <a:t>organisation</a:t>
            </a:r>
            <a:r>
              <a:rPr lang="en-US" dirty="0"/>
              <a:t> of medical and nursing services for early diagnosis and preventive treatment of disease, and the development of social machinery to ensure for every individual a standard of living adequate for the maintenance of health, so </a:t>
            </a:r>
            <a:r>
              <a:rPr lang="en-US" dirty="0" err="1"/>
              <a:t>organising</a:t>
            </a:r>
            <a:r>
              <a:rPr lang="en-US" dirty="0"/>
              <a:t> these benefits as to ensure every citizen to </a:t>
            </a:r>
            <a:r>
              <a:rPr lang="en-US" dirty="0" err="1"/>
              <a:t>realise</a:t>
            </a:r>
            <a:r>
              <a:rPr lang="en-US" dirty="0"/>
              <a:t> his birthright of health and longevity—</a:t>
            </a:r>
            <a:r>
              <a:rPr lang="en-US" b="1" dirty="0"/>
              <a:t>Winslow</a:t>
            </a:r>
            <a:endParaRPr lang="en-IN" b="1" dirty="0"/>
          </a:p>
        </p:txBody>
      </p:sp>
      <p:pic>
        <p:nvPicPr>
          <p:cNvPr id="3074" name="Picture 2" descr="What is Public Health? - YouTub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58140" y="548640"/>
            <a:ext cx="4264309" cy="1600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Urban Community in Maintaining Public Health</a:t>
            </a:r>
            <a:endParaRPr lang="en-IN" dirty="0"/>
          </a:p>
        </p:txBody>
      </p:sp>
      <p:sp>
        <p:nvSpPr>
          <p:cNvPr id="3" name="Content Placeholder 2"/>
          <p:cNvSpPr>
            <a:spLocks noGrp="1"/>
          </p:cNvSpPr>
          <p:nvPr>
            <p:ph idx="1"/>
          </p:nvPr>
        </p:nvSpPr>
        <p:spPr>
          <a:xfrm>
            <a:off x="1024128" y="2017336"/>
            <a:ext cx="9720071" cy="4840664"/>
          </a:xfrm>
        </p:spPr>
        <p:txBody>
          <a:bodyPr>
            <a:normAutofit/>
          </a:bodyPr>
          <a:lstStyle/>
          <a:p>
            <a:r>
              <a:rPr lang="en-US" dirty="0"/>
              <a:t>• Majority of urbanites are educated, belongs to higher socioeconomic status, maintains decent standard of living </a:t>
            </a:r>
          </a:p>
          <a:p>
            <a:r>
              <a:rPr lang="en-US" dirty="0"/>
              <a:t>• They are conscious of the health, and will take proper measures to prevent the occurrence of communicable diseases by adopting timely </a:t>
            </a:r>
            <a:r>
              <a:rPr lang="en-US" dirty="0" err="1"/>
              <a:t>immunisation</a:t>
            </a:r>
            <a:r>
              <a:rPr lang="en-US" dirty="0"/>
              <a:t>, environmental and personal hygiene, safe drinking water, hygienic food, proper sanitation, etc. </a:t>
            </a:r>
          </a:p>
          <a:p>
            <a:r>
              <a:rPr lang="en-US" dirty="0"/>
              <a:t>• Public awareness campaigns, mass-media activities were carried out by the health </a:t>
            </a:r>
            <a:r>
              <a:rPr lang="en-US" dirty="0" err="1"/>
              <a:t>organisation</a:t>
            </a:r>
            <a:r>
              <a:rPr lang="en-US" dirty="0"/>
              <a:t> to up-date the knowledge of public </a:t>
            </a:r>
          </a:p>
          <a:p>
            <a:r>
              <a:rPr lang="en-US" dirty="0"/>
              <a:t>• Implemented various schemes like National Health </a:t>
            </a:r>
            <a:r>
              <a:rPr lang="en-US" dirty="0" err="1"/>
              <a:t>Programmes</a:t>
            </a:r>
            <a:r>
              <a:rPr lang="en-US" dirty="0"/>
              <a:t>, Community Development </a:t>
            </a:r>
            <a:r>
              <a:rPr lang="en-US" dirty="0" err="1"/>
              <a:t>Programmes</a:t>
            </a:r>
            <a:r>
              <a:rPr lang="en-US" dirty="0"/>
              <a:t> </a:t>
            </a:r>
          </a:p>
          <a:p>
            <a:r>
              <a:rPr lang="en-US" dirty="0"/>
              <a:t>• Urbanites will not encourage their family members to eat unhygienic foods </a:t>
            </a:r>
          </a:p>
          <a:p>
            <a:r>
              <a:rPr lang="en-US" dirty="0"/>
              <a:t>• Maintains sanitary measures like usages of sanitary latrines, proper disposal of liquid and solid wastes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829559"/>
            <a:ext cx="9720071" cy="5479801"/>
          </a:xfrm>
        </p:spPr>
        <p:txBody>
          <a:bodyPr/>
          <a:lstStyle/>
          <a:p>
            <a:r>
              <a:rPr lang="en-US" dirty="0"/>
              <a:t>• Proper ventilation, water purification measures are adopted </a:t>
            </a:r>
          </a:p>
          <a:p>
            <a:r>
              <a:rPr lang="en-US" dirty="0"/>
              <a:t>• Under goes periodic health check-up after the age of 40 years</a:t>
            </a:r>
          </a:p>
          <a:p>
            <a:r>
              <a:rPr lang="en-US" dirty="0"/>
              <a:t>• Due to advancement in transport and communication system, the urbanites can reach the medical facility in the need of hour within short span of time </a:t>
            </a:r>
          </a:p>
          <a:p>
            <a:r>
              <a:rPr lang="en-US" dirty="0"/>
              <a:t>• Due to advancement in scientific technology people will use diagnostic measures even within the house itself </a:t>
            </a:r>
            <a:r>
              <a:rPr lang="en-US" dirty="0" err="1"/>
              <a:t>eg</a:t>
            </a:r>
            <a:r>
              <a:rPr lang="en-US" dirty="0"/>
              <a:t>: Blood sugar level, blood pressure, </a:t>
            </a:r>
            <a:r>
              <a:rPr lang="en-US" dirty="0" err="1"/>
              <a:t>preg-colour</a:t>
            </a:r>
            <a:r>
              <a:rPr lang="en-US" dirty="0"/>
              <a:t> test etc. </a:t>
            </a:r>
          </a:p>
          <a:p>
            <a:r>
              <a:rPr lang="en-US" dirty="0"/>
              <a:t>• By advancement of communication system like internet, video conference, the health consultation is carried out across the globe and medical measures is suggested within short time </a:t>
            </a:r>
          </a:p>
          <a:p>
            <a:r>
              <a:rPr lang="en-US" dirty="0"/>
              <a:t>• Higher concentration of medical professionals are distributed within the cities and town will make the urbanites to get medical help much easier and faster</a:t>
            </a:r>
            <a:endParaRPr lang="en-I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Rural Community in Maintaining Public Health</a:t>
            </a:r>
            <a:endParaRPr lang="en-IN" dirty="0"/>
          </a:p>
        </p:txBody>
      </p:sp>
      <p:sp>
        <p:nvSpPr>
          <p:cNvPr id="3" name="Content Placeholder 2"/>
          <p:cNvSpPr>
            <a:spLocks noGrp="1"/>
          </p:cNvSpPr>
          <p:nvPr>
            <p:ph idx="1"/>
          </p:nvPr>
        </p:nvSpPr>
        <p:spPr/>
        <p:txBody>
          <a:bodyPr>
            <a:normAutofit/>
          </a:bodyPr>
          <a:lstStyle/>
          <a:p>
            <a:r>
              <a:rPr lang="en-US" dirty="0"/>
              <a:t>• Majority of the </a:t>
            </a:r>
            <a:r>
              <a:rPr lang="en-US" dirty="0" err="1"/>
              <a:t>ruralities</a:t>
            </a:r>
            <a:r>
              <a:rPr lang="en-US" dirty="0"/>
              <a:t> are illiterates or having less education and low socio-economic status; but they have the skills which they learn from their ancestors related to health measures </a:t>
            </a:r>
          </a:p>
          <a:p>
            <a:r>
              <a:rPr lang="en-US" dirty="0"/>
              <a:t>• </a:t>
            </a:r>
            <a:r>
              <a:rPr lang="en-US" dirty="0" err="1"/>
              <a:t>Ruralities</a:t>
            </a:r>
            <a:r>
              <a:rPr lang="en-US" dirty="0"/>
              <a:t> are having the practices like getting up early morning; cleaning the house, worshipping God and going for daily activities </a:t>
            </a:r>
          </a:p>
          <a:p>
            <a:r>
              <a:rPr lang="en-US" dirty="0"/>
              <a:t>• Cleaning the floor of the house frequently with cow dung helps to prevent microbial growth, thus they believe that cow dung will prevent the spread of communicable diseases </a:t>
            </a:r>
          </a:p>
          <a:p>
            <a:r>
              <a:rPr lang="en-US" dirty="0"/>
              <a:t>• Planting trees around the house specially neem trees will provide natural aeration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72998"/>
            <a:ext cx="9720071" cy="5536362"/>
          </a:xfrm>
        </p:spPr>
        <p:txBody>
          <a:bodyPr>
            <a:normAutofit/>
          </a:bodyPr>
          <a:lstStyle/>
          <a:p>
            <a:pPr>
              <a:lnSpc>
                <a:spcPct val="150000"/>
              </a:lnSpc>
            </a:pPr>
            <a:r>
              <a:rPr lang="en-US" dirty="0"/>
              <a:t>• </a:t>
            </a:r>
            <a:r>
              <a:rPr lang="en-US" dirty="0" err="1"/>
              <a:t>Ruralities</a:t>
            </a:r>
            <a:r>
              <a:rPr lang="en-US" dirty="0"/>
              <a:t> consume more of fresh, natural vegetables and fruits compared to urbanites, who consume caned, processed foods; this itself will maintain </a:t>
            </a:r>
            <a:r>
              <a:rPr lang="en-US" dirty="0" err="1"/>
              <a:t>ruralities</a:t>
            </a:r>
            <a:r>
              <a:rPr lang="en-US" dirty="0"/>
              <a:t> health </a:t>
            </a:r>
          </a:p>
          <a:p>
            <a:pPr>
              <a:lnSpc>
                <a:spcPct val="150000"/>
              </a:lnSpc>
            </a:pPr>
            <a:r>
              <a:rPr lang="en-US" dirty="0"/>
              <a:t>• Low density population, more leisure time for the </a:t>
            </a:r>
            <a:r>
              <a:rPr lang="en-US" dirty="0" err="1"/>
              <a:t>ruralities</a:t>
            </a:r>
            <a:r>
              <a:rPr lang="en-US" dirty="0"/>
              <a:t> facilitate to enjoy nature</a:t>
            </a:r>
          </a:p>
          <a:p>
            <a:pPr>
              <a:lnSpc>
                <a:spcPct val="150000"/>
              </a:lnSpc>
            </a:pPr>
            <a:r>
              <a:rPr lang="en-US" dirty="0"/>
              <a:t> • As </a:t>
            </a:r>
            <a:r>
              <a:rPr lang="en-US" dirty="0" err="1"/>
              <a:t>ruralities</a:t>
            </a:r>
            <a:r>
              <a:rPr lang="en-US" dirty="0"/>
              <a:t> are mostly agriculturist having less stressful life and keeping them away from stressful stimuli and prevents from psychosomatic diseases </a:t>
            </a:r>
          </a:p>
          <a:p>
            <a:pPr>
              <a:lnSpc>
                <a:spcPct val="150000"/>
              </a:lnSpc>
            </a:pPr>
            <a:r>
              <a:rPr lang="en-US" dirty="0"/>
              <a:t>• </a:t>
            </a:r>
            <a:r>
              <a:rPr lang="en-US" dirty="0" err="1"/>
              <a:t>Ruralities</a:t>
            </a:r>
            <a:r>
              <a:rPr lang="en-US" dirty="0"/>
              <a:t> will develop and maintain effective, intimate social relationships which will prevent the occurrence of social problems.</a:t>
            </a:r>
            <a:endParaRPr lang="en-IN"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Community in Determining Beliefs, Practices and Home Remedies in Treatment</a:t>
            </a:r>
            <a:endParaRPr lang="en-IN" dirty="0"/>
          </a:p>
        </p:txBody>
      </p:sp>
      <p:sp>
        <p:nvSpPr>
          <p:cNvPr id="3" name="Content Placeholder 2"/>
          <p:cNvSpPr>
            <a:spLocks noGrp="1"/>
          </p:cNvSpPr>
          <p:nvPr>
            <p:ph idx="1"/>
          </p:nvPr>
        </p:nvSpPr>
        <p:spPr/>
        <p:txBody>
          <a:bodyPr/>
          <a:lstStyle/>
          <a:p>
            <a:r>
              <a:rPr lang="en-US" dirty="0"/>
              <a:t>Tattoo</a:t>
            </a:r>
          </a:p>
          <a:p>
            <a:r>
              <a:rPr lang="en-US" dirty="0"/>
              <a:t>Snake bite</a:t>
            </a:r>
          </a:p>
          <a:p>
            <a:r>
              <a:rPr lang="en-US" dirty="0"/>
              <a:t>Colostrum</a:t>
            </a:r>
          </a:p>
          <a:p>
            <a:r>
              <a:rPr lang="en-US" dirty="0"/>
              <a:t>Papaya</a:t>
            </a:r>
          </a:p>
          <a:p>
            <a:endParaRPr lang="en-US" dirty="0"/>
          </a:p>
          <a:p>
            <a:endParaRPr lang="en-US" dirty="0"/>
          </a:p>
          <a:p>
            <a:endParaRPr lang="en-US" dirty="0"/>
          </a:p>
          <a:p>
            <a:endParaRPr lang="en-IN"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 remedies</a:t>
            </a:r>
            <a:endParaRPr lang="en-IN" dirty="0"/>
          </a:p>
        </p:txBody>
      </p:sp>
      <p:pic>
        <p:nvPicPr>
          <p:cNvPr id="4100" name="Picture 4" descr="Home Remedies That Work - Use Natural Cures to Promote Wellness"/>
          <p:cNvPicPr>
            <a:picLocks noGrp="1" noChangeAspect="1" noChangeArrowheads="1"/>
          </p:cNvPicPr>
          <p:nvPr>
            <p:ph idx="1"/>
          </p:nvPr>
        </p:nvPicPr>
        <p:blipFill rotWithShape="1">
          <a:blip r:embed="rId2">
            <a:extLst>
              <a:ext uri="{28A0092B-C50C-407E-A947-70E740481C1C}">
                <a14:useLocalDpi xmlns:a14="http://schemas.microsoft.com/office/drawing/2010/main" xmlns="" val="0"/>
              </a:ext>
            </a:extLst>
          </a:blip>
          <a:srcRect l="-1578" t="-2671" r="1578" b="2671"/>
          <a:stretch>
            <a:fillRect/>
          </a:stretch>
        </p:blipFill>
        <p:spPr bwMode="auto">
          <a:xfrm>
            <a:off x="4748581" y="1191146"/>
            <a:ext cx="3584714" cy="538686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tribe</a:t>
            </a:r>
            <a:endParaRPr lang="en-IN" dirty="0"/>
          </a:p>
        </p:txBody>
      </p:sp>
      <p:sp>
        <p:nvSpPr>
          <p:cNvPr id="3" name="Content Placeholder 2"/>
          <p:cNvSpPr>
            <a:spLocks noGrp="1"/>
          </p:cNvSpPr>
          <p:nvPr>
            <p:ph idx="1"/>
          </p:nvPr>
        </p:nvSpPr>
        <p:spPr/>
        <p:txBody>
          <a:bodyPr/>
          <a:lstStyle/>
          <a:p>
            <a:pPr>
              <a:buFont typeface="Wingdings" panose="05000000000000000000" pitchFamily="2" charset="2"/>
              <a:buChar char="v"/>
            </a:pPr>
            <a:r>
              <a:rPr lang="en-US" dirty="0"/>
              <a:t>‘Group of families bearing a common name, speaking a common dialect, occupying or professing to occupy a common territory and is not usually endogamous though originally it might have been so’—Imperial Gazette of India</a:t>
            </a:r>
            <a:endParaRPr lang="en-IN" dirty="0"/>
          </a:p>
        </p:txBody>
      </p:sp>
      <p:pic>
        <p:nvPicPr>
          <p:cNvPr id="5122" name="Picture 2" descr="Report on India's tribal population kept under wraps - North East Slow Food  &amp; Agrobiodiversity Societ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19537" y="3767709"/>
            <a:ext cx="4352925" cy="25050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TRIBE</a:t>
            </a:r>
            <a:endParaRPr lang="en-IN" dirty="0"/>
          </a:p>
        </p:txBody>
      </p:sp>
      <p:sp>
        <p:nvSpPr>
          <p:cNvPr id="3" name="Content Placeholder 2"/>
          <p:cNvSpPr>
            <a:spLocks noGrp="1"/>
          </p:cNvSpPr>
          <p:nvPr>
            <p:ph idx="1"/>
          </p:nvPr>
        </p:nvSpPr>
        <p:spPr/>
        <p:txBody>
          <a:bodyPr numCol="2"/>
          <a:lstStyle/>
          <a:p>
            <a:r>
              <a:rPr lang="en-US" dirty="0"/>
              <a:t>Definite Common Topography </a:t>
            </a:r>
          </a:p>
          <a:p>
            <a:r>
              <a:rPr lang="en-US" dirty="0"/>
              <a:t>Consciousness of Unity </a:t>
            </a:r>
          </a:p>
          <a:p>
            <a:r>
              <a:rPr lang="en-US" dirty="0"/>
              <a:t>Common Language </a:t>
            </a:r>
          </a:p>
          <a:p>
            <a:r>
              <a:rPr lang="en-US" dirty="0"/>
              <a:t>Endogamous </a:t>
            </a:r>
          </a:p>
          <a:p>
            <a:r>
              <a:rPr lang="en-US" dirty="0"/>
              <a:t>Ties of Blood Relationship</a:t>
            </a:r>
          </a:p>
          <a:p>
            <a:r>
              <a:rPr lang="en-US" dirty="0"/>
              <a:t>Experience of Need for Protection</a:t>
            </a:r>
          </a:p>
          <a:p>
            <a:r>
              <a:rPr lang="en-IN" dirty="0"/>
              <a:t>Political Organisation</a:t>
            </a:r>
          </a:p>
          <a:p>
            <a:r>
              <a:rPr lang="en-IN" dirty="0"/>
              <a:t>Importance of Religion</a:t>
            </a:r>
          </a:p>
          <a:p>
            <a:r>
              <a:rPr lang="en-IN" dirty="0"/>
              <a:t>Common Culture</a:t>
            </a:r>
          </a:p>
          <a:p>
            <a:r>
              <a:rPr lang="en-IN" dirty="0"/>
              <a:t>Indian tribes</a:t>
            </a:r>
          </a:p>
          <a:p>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endParaRPr lang="en-IN" dirty="0"/>
          </a:p>
        </p:txBody>
      </p:sp>
      <p:sp>
        <p:nvSpPr>
          <p:cNvPr id="3" name="Content Placeholder 2"/>
          <p:cNvSpPr>
            <a:spLocks noGrp="1"/>
          </p:cNvSpPr>
          <p:nvPr>
            <p:ph idx="1"/>
          </p:nvPr>
        </p:nvSpPr>
        <p:spPr/>
        <p:txBody>
          <a:bodyPr/>
          <a:lstStyle/>
          <a:p>
            <a:r>
              <a:rPr lang="en-US" dirty="0"/>
              <a:t>A social group with ‘we feeling’ and ‘living in a given area’— Bogardus</a:t>
            </a:r>
          </a:p>
          <a:p>
            <a:endParaRPr lang="en-US" dirty="0"/>
          </a:p>
          <a:p>
            <a:r>
              <a:rPr lang="en-US" dirty="0"/>
              <a:t>A group of people inhabiting in a given geographic area, sharing a common way of life, working together for certain ends, aware that they belong to the community as well as the larger society. </a:t>
            </a:r>
          </a:p>
          <a:p>
            <a:r>
              <a:rPr lang="en-US" dirty="0"/>
              <a:t>People will have common interest and activities united together with common living patterns and </a:t>
            </a:r>
            <a:r>
              <a:rPr lang="en-US" dirty="0" err="1"/>
              <a:t>organised</a:t>
            </a:r>
            <a:r>
              <a:rPr lang="en-US" dirty="0"/>
              <a:t> social life.</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Tribal </a:t>
            </a:r>
            <a:r>
              <a:rPr lang="en-US" dirty="0" err="1"/>
              <a:t>problmes</a:t>
            </a:r>
            <a:endParaRPr lang="en-IN" dirty="0"/>
          </a:p>
        </p:txBody>
      </p:sp>
      <p:sp>
        <p:nvSpPr>
          <p:cNvPr id="3" name="Content Placeholder 2"/>
          <p:cNvSpPr>
            <a:spLocks noGrp="1"/>
          </p:cNvSpPr>
          <p:nvPr>
            <p:ph idx="1"/>
          </p:nvPr>
        </p:nvSpPr>
        <p:spPr/>
        <p:txBody>
          <a:bodyPr/>
          <a:lstStyle/>
          <a:p>
            <a:r>
              <a:rPr lang="en-IN" dirty="0"/>
              <a:t>Problem of geographic separation</a:t>
            </a:r>
          </a:p>
          <a:p>
            <a:r>
              <a:rPr lang="en-IN" dirty="0"/>
              <a:t>Economic problems</a:t>
            </a:r>
          </a:p>
          <a:p>
            <a:r>
              <a:rPr lang="en-IN" dirty="0"/>
              <a:t>Cultural problems</a:t>
            </a:r>
          </a:p>
          <a:p>
            <a:r>
              <a:rPr lang="en-IN" dirty="0"/>
              <a:t>Social problems</a:t>
            </a:r>
          </a:p>
          <a:p>
            <a:r>
              <a:rPr lang="en-IN" dirty="0"/>
              <a:t>Educational problems</a:t>
            </a:r>
          </a:p>
          <a:p>
            <a:r>
              <a:rPr lang="en-IN" dirty="0"/>
              <a:t>Health problems</a:t>
            </a:r>
          </a:p>
          <a:p>
            <a:r>
              <a:rPr lang="en-US" dirty="0"/>
              <a:t>Lack of transportation and communication facilities</a:t>
            </a:r>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Tribal Welfare Activities  </a:t>
            </a:r>
            <a:r>
              <a:rPr lang="en-IN" sz="1600" dirty="0"/>
              <a:t>for ignorance, illiteracy and poverty</a:t>
            </a:r>
            <a:endParaRPr lang="en-IN" dirty="0"/>
          </a:p>
        </p:txBody>
      </p:sp>
      <p:sp>
        <p:nvSpPr>
          <p:cNvPr id="3" name="Content Placeholder 2"/>
          <p:cNvSpPr>
            <a:spLocks noGrp="1"/>
          </p:cNvSpPr>
          <p:nvPr>
            <p:ph idx="1"/>
          </p:nvPr>
        </p:nvSpPr>
        <p:spPr/>
        <p:txBody>
          <a:bodyPr>
            <a:normAutofit/>
          </a:bodyPr>
          <a:lstStyle/>
          <a:p>
            <a:r>
              <a:rPr lang="en-US" dirty="0"/>
              <a:t>Constitutional safeguard—article 15 provides equal rights and opportunities to all the citizens of nation including tribal without any discrimination, article 16 shows reservation in employments for </a:t>
            </a:r>
            <a:r>
              <a:rPr lang="en-US" dirty="0" err="1"/>
              <a:t>Girijans</a:t>
            </a:r>
            <a:r>
              <a:rPr lang="en-US" dirty="0"/>
              <a:t>. </a:t>
            </a:r>
          </a:p>
          <a:p>
            <a:r>
              <a:rPr lang="en-US" dirty="0"/>
              <a:t>320 and 335 articles, seats were reserved for legislations, 330, 332 and 334, describes the tribals can make property and enjoy it in any part of the country, article 275, funds related to tribal welfare activities, 338 empowers the President of India to appoint commissioner and other official agencies for implementation of tribal welfare activities. </a:t>
            </a: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Tribal Welfare Activities  </a:t>
            </a:r>
            <a:r>
              <a:rPr lang="en-IN" sz="1600" dirty="0"/>
              <a:t>for ignorance, illiteracy and poverty</a:t>
            </a:r>
            <a:endParaRPr lang="en-IN" dirty="0"/>
          </a:p>
        </p:txBody>
      </p:sp>
      <p:sp>
        <p:nvSpPr>
          <p:cNvPr id="3" name="Content Placeholder 2"/>
          <p:cNvSpPr>
            <a:spLocks noGrp="1"/>
          </p:cNvSpPr>
          <p:nvPr>
            <p:ph idx="1"/>
          </p:nvPr>
        </p:nvSpPr>
        <p:spPr/>
        <p:txBody>
          <a:bodyPr>
            <a:normAutofit/>
          </a:bodyPr>
          <a:lstStyle/>
          <a:p>
            <a:r>
              <a:rPr lang="en-US" dirty="0"/>
              <a:t>• Economic facilities—tribal sub-plans, integrated tribal development projects for economic improvement of the tribals, loans will be given for the purchase of necessity things in life. </a:t>
            </a:r>
          </a:p>
          <a:p>
            <a:r>
              <a:rPr lang="en-US" dirty="0"/>
              <a:t>• Education facilities—schools are established in some tribal areas, for tribal students concessions like free tuition, stipend, scholarship, supply of stationary equipment, midday meal, relaxation for entry into various courses, and for job opportunities. </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Tribal Welfare Activities  </a:t>
            </a:r>
            <a:r>
              <a:rPr lang="en-IN" sz="1600" dirty="0"/>
              <a:t>for ignorance, illiteracy and poverty</a:t>
            </a:r>
            <a:endParaRPr lang="en-IN" dirty="0"/>
          </a:p>
        </p:txBody>
      </p:sp>
      <p:sp>
        <p:nvSpPr>
          <p:cNvPr id="3" name="Content Placeholder 2"/>
          <p:cNvSpPr>
            <a:spLocks noGrp="1"/>
          </p:cNvSpPr>
          <p:nvPr>
            <p:ph idx="1"/>
          </p:nvPr>
        </p:nvSpPr>
        <p:spPr/>
        <p:txBody>
          <a:bodyPr>
            <a:normAutofit/>
          </a:bodyPr>
          <a:lstStyle/>
          <a:p>
            <a:r>
              <a:rPr lang="en-US" dirty="0"/>
              <a:t>• Medical facilities—establishment of hospitals, mobile units in tribal areas, conducting free medical camps, awareness campaigns to inspire the tribal people for effective </a:t>
            </a:r>
            <a:r>
              <a:rPr lang="en-US" dirty="0" err="1"/>
              <a:t>utilisation</a:t>
            </a:r>
            <a:r>
              <a:rPr lang="en-US" dirty="0"/>
              <a:t> of medical services. </a:t>
            </a:r>
          </a:p>
          <a:p>
            <a:r>
              <a:rPr lang="en-US" dirty="0"/>
              <a:t>• Carrying out research activities—permission to conduct intensive studies related to culture, customs, and identification the problems of tribal people, sanctioning of funds for tribal welfare activities</a:t>
            </a:r>
            <a:endParaRPr lang="en-IN"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Thankyou</a:t>
            </a:r>
          </a:p>
          <a:p>
            <a:pPr marL="0" indent="0">
              <a:buNone/>
            </a:pPr>
            <a:endParaRPr lang="en-IN"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ELEMENTS OF COMMUNITY (CHARACTERISTICS)</a:t>
            </a:r>
          </a:p>
        </p:txBody>
      </p:sp>
      <p:sp>
        <p:nvSpPr>
          <p:cNvPr id="3" name="Content Placeholder 2"/>
          <p:cNvSpPr>
            <a:spLocks noGrp="1"/>
          </p:cNvSpPr>
          <p:nvPr>
            <p:ph idx="1"/>
          </p:nvPr>
        </p:nvSpPr>
        <p:spPr>
          <a:xfrm>
            <a:off x="1024255" y="2286000"/>
            <a:ext cx="4351655" cy="4023360"/>
          </a:xfrm>
        </p:spPr>
        <p:txBody>
          <a:bodyPr numCol="2">
            <a:normAutofit/>
          </a:bodyPr>
          <a:lstStyle/>
          <a:p>
            <a:pPr algn="l">
              <a:lnSpc>
                <a:spcPct val="80000"/>
              </a:lnSpc>
              <a:buFont typeface="Arial" panose="020B0604020202020204" pitchFamily="34" charset="0"/>
              <a:buChar char="•"/>
            </a:pPr>
            <a:r>
              <a:rPr lang="en-US" sz="3600" dirty="0"/>
              <a:t>Locality </a:t>
            </a:r>
          </a:p>
          <a:p>
            <a:pPr algn="l">
              <a:lnSpc>
                <a:spcPct val="80000"/>
              </a:lnSpc>
              <a:buFont typeface="Arial" panose="020B0604020202020204" pitchFamily="34" charset="0"/>
              <a:buChar char="•"/>
            </a:pPr>
            <a:endParaRPr lang="en-US" sz="3600" dirty="0"/>
          </a:p>
          <a:p>
            <a:pPr algn="l">
              <a:lnSpc>
                <a:spcPct val="80000"/>
              </a:lnSpc>
              <a:spcBef>
                <a:spcPts val="0"/>
              </a:spcBef>
              <a:spcAft>
                <a:spcPts val="0"/>
              </a:spcAft>
              <a:buFont typeface="Arial" panose="020B0604020202020204" pitchFamily="34" charset="0"/>
              <a:buChar char="•"/>
            </a:pPr>
            <a:r>
              <a:rPr lang="en-IN" sz="3600" dirty="0"/>
              <a:t>Regulation of Relations</a:t>
            </a:r>
          </a:p>
          <a:p>
            <a:pPr algn="l">
              <a:lnSpc>
                <a:spcPct val="80000"/>
              </a:lnSpc>
              <a:spcBef>
                <a:spcPts val="0"/>
              </a:spcBef>
              <a:spcAft>
                <a:spcPts val="0"/>
              </a:spcAft>
              <a:buFont typeface="Arial" panose="020B0604020202020204" pitchFamily="34" charset="0"/>
              <a:buChar char="•"/>
            </a:pPr>
            <a:endParaRPr lang="en-IN" sz="3600" dirty="0"/>
          </a:p>
          <a:p>
            <a:pPr algn="l">
              <a:lnSpc>
                <a:spcPct val="80000"/>
              </a:lnSpc>
              <a:spcBef>
                <a:spcPts val="0"/>
              </a:spcBef>
              <a:spcAft>
                <a:spcPts val="0"/>
              </a:spcAft>
              <a:buFont typeface="Arial" panose="020B0604020202020204" pitchFamily="34" charset="0"/>
              <a:buChar char="•"/>
            </a:pPr>
            <a:r>
              <a:rPr lang="en-IN" sz="3600" dirty="0"/>
              <a:t>Dependency</a:t>
            </a:r>
          </a:p>
        </p:txBody>
      </p:sp>
      <p:sp>
        <p:nvSpPr>
          <p:cNvPr id="4" name="Content Placeholder 2"/>
          <p:cNvSpPr>
            <a:spLocks noGrp="1"/>
          </p:cNvSpPr>
          <p:nvPr/>
        </p:nvSpPr>
        <p:spPr>
          <a:xfrm>
            <a:off x="5998845" y="2286000"/>
            <a:ext cx="4351655" cy="4150360"/>
          </a:xfrm>
          <a:prstGeom prst="rect">
            <a:avLst/>
          </a:prstGeom>
        </p:spPr>
        <p:txBody>
          <a:bodyPr vert="horz" lIns="45720" tIns="45720" rIns="45720" bIns="45720" numCol="2" rtlCol="0">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430" indent="-137160" algn="l" defTabSz="914400" rtl="0" eaLnBrk="1" latinLnBrk="0" hangingPunct="1">
              <a:lnSpc>
                <a:spcPct val="90000"/>
              </a:lnSpc>
              <a:spcBef>
                <a:spcPts val="200"/>
              </a:spcBef>
              <a:spcAft>
                <a:spcPts val="400"/>
              </a:spcAft>
              <a:buClr>
                <a:schemeClr val="accent3"/>
              </a:buClr>
              <a:buFont typeface="Wingdings 3" panose="05040102010807070707" pitchFamily="18" charset="2"/>
              <a:buChar char=""/>
              <a:defRPr sz="1800" kern="1200">
                <a:solidFill>
                  <a:schemeClr val="tx1"/>
                </a:solidFill>
                <a:latin typeface="+mn-lt"/>
                <a:ea typeface="+mn-ea"/>
                <a:cs typeface="+mn-cs"/>
              </a:defRPr>
            </a:lvl2pPr>
            <a:lvl3pPr marL="448310" indent="-137160" algn="l" defTabSz="914400" rtl="0" eaLnBrk="1" latinLnBrk="0" hangingPunct="1">
              <a:lnSpc>
                <a:spcPct val="90000"/>
              </a:lnSpc>
              <a:spcBef>
                <a:spcPts val="200"/>
              </a:spcBef>
              <a:spcAft>
                <a:spcPts val="400"/>
              </a:spcAft>
              <a:buClr>
                <a:schemeClr val="accent3"/>
              </a:buClr>
              <a:buFont typeface="Wingdings 3" panose="05040102010807070707"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anose="05040102010807070707"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anose="05040102010807070707"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anose="05040102010807070707" pitchFamily="18" charset="2"/>
              <a:buChar char=""/>
              <a:defRPr sz="1400" kern="1200">
                <a:solidFill>
                  <a:schemeClr val="tx1"/>
                </a:solidFill>
                <a:latin typeface="+mn-lt"/>
                <a:ea typeface="+mn-ea"/>
                <a:cs typeface="+mn-cs"/>
              </a:defRPr>
            </a:lvl6pPr>
            <a:lvl7pPr marL="1060450" indent="-137160" algn="l" defTabSz="914400" rtl="0" eaLnBrk="1" latinLnBrk="0" hangingPunct="1">
              <a:lnSpc>
                <a:spcPct val="90000"/>
              </a:lnSpc>
              <a:spcBef>
                <a:spcPts val="200"/>
              </a:spcBef>
              <a:spcAft>
                <a:spcPts val="400"/>
              </a:spcAft>
              <a:buClr>
                <a:schemeClr val="accent3"/>
              </a:buClr>
              <a:buFont typeface="Wingdings 3" panose="05040102010807070707" pitchFamily="18" charset="2"/>
              <a:buChar char=""/>
              <a:defRPr sz="1400" kern="1200">
                <a:solidFill>
                  <a:schemeClr val="tx1"/>
                </a:solidFill>
                <a:latin typeface="+mn-lt"/>
                <a:ea typeface="+mn-ea"/>
                <a:cs typeface="+mn-cs"/>
              </a:defRPr>
            </a:lvl7pPr>
            <a:lvl8pPr marL="1216025" indent="-137160" algn="l" defTabSz="914400" rtl="0" eaLnBrk="1" latinLnBrk="0" hangingPunct="1">
              <a:lnSpc>
                <a:spcPct val="90000"/>
              </a:lnSpc>
              <a:spcBef>
                <a:spcPts val="200"/>
              </a:spcBef>
              <a:spcAft>
                <a:spcPts val="400"/>
              </a:spcAft>
              <a:buClr>
                <a:schemeClr val="accent3"/>
              </a:buClr>
              <a:buFont typeface="Wingdings 3" panose="05040102010807070707" pitchFamily="18" charset="2"/>
              <a:buChar char=""/>
              <a:defRPr sz="1400" kern="1200">
                <a:solidFill>
                  <a:schemeClr val="tx1"/>
                </a:solidFill>
                <a:latin typeface="+mn-lt"/>
                <a:ea typeface="+mn-ea"/>
                <a:cs typeface="+mn-cs"/>
              </a:defRPr>
            </a:lvl8pPr>
            <a:lvl9pPr marL="1362710" indent="-137160" algn="l" defTabSz="914400" rtl="0" eaLnBrk="1" latinLnBrk="0" hangingPunct="1">
              <a:lnSpc>
                <a:spcPct val="90000"/>
              </a:lnSpc>
              <a:spcBef>
                <a:spcPts val="200"/>
              </a:spcBef>
              <a:spcAft>
                <a:spcPts val="400"/>
              </a:spcAft>
              <a:buClr>
                <a:schemeClr val="accent3"/>
              </a:buClr>
              <a:buFont typeface="Wingdings 3" panose="05040102010807070707" pitchFamily="18" charset="2"/>
              <a:buChar char=""/>
              <a:defRPr sz="1400" kern="1200">
                <a:solidFill>
                  <a:schemeClr val="tx1"/>
                </a:solidFill>
                <a:latin typeface="+mn-lt"/>
                <a:ea typeface="+mn-ea"/>
                <a:cs typeface="+mn-cs"/>
              </a:defRPr>
            </a:lvl9pPr>
          </a:lstStyle>
          <a:p>
            <a:pPr algn="l">
              <a:lnSpc>
                <a:spcPct val="80000"/>
              </a:lnSpc>
              <a:buFont typeface="Arial" panose="020B0604020202020204" pitchFamily="34" charset="0"/>
              <a:buChar char="•"/>
            </a:pPr>
            <a:r>
              <a:rPr lang="en-IN" sz="3600" dirty="0"/>
              <a:t>Community Sentiment</a:t>
            </a:r>
          </a:p>
          <a:p>
            <a:pPr algn="l">
              <a:lnSpc>
                <a:spcPct val="80000"/>
              </a:lnSpc>
              <a:buFont typeface="Arial" panose="020B0604020202020204" pitchFamily="34" charset="0"/>
              <a:buChar char="•"/>
            </a:pPr>
            <a:endParaRPr lang="en-IN" sz="3600" dirty="0"/>
          </a:p>
          <a:p>
            <a:pPr marL="0" indent="0" algn="l">
              <a:lnSpc>
                <a:spcPct val="80000"/>
              </a:lnSpc>
              <a:spcBef>
                <a:spcPts val="0"/>
              </a:spcBef>
              <a:spcAft>
                <a:spcPts val="0"/>
              </a:spcAft>
              <a:buNone/>
            </a:pPr>
            <a:r>
              <a:rPr lang="en-US" dirty="0"/>
              <a:t>Group of people</a:t>
            </a:r>
          </a:p>
          <a:p>
            <a:pPr marL="0" indent="0" algn="l">
              <a:lnSpc>
                <a:spcPct val="80000"/>
              </a:lnSpc>
              <a:spcBef>
                <a:spcPts val="0"/>
              </a:spcBef>
              <a:spcAft>
                <a:spcPts val="0"/>
              </a:spcAft>
              <a:buNone/>
            </a:pPr>
            <a:r>
              <a:rPr lang="en-US" dirty="0"/>
              <a:t>Permanency</a:t>
            </a:r>
          </a:p>
          <a:p>
            <a:pPr marL="0" indent="0" algn="l">
              <a:lnSpc>
                <a:spcPct val="80000"/>
              </a:lnSpc>
              <a:spcBef>
                <a:spcPts val="0"/>
              </a:spcBef>
              <a:spcAft>
                <a:spcPts val="0"/>
              </a:spcAft>
              <a:buNone/>
            </a:pPr>
            <a:r>
              <a:rPr lang="en-US" dirty="0"/>
              <a:t>Naturality</a:t>
            </a:r>
          </a:p>
          <a:p>
            <a:pPr marL="0" indent="0" algn="l">
              <a:lnSpc>
                <a:spcPct val="80000"/>
              </a:lnSpc>
              <a:spcBef>
                <a:spcPts val="0"/>
              </a:spcBef>
              <a:spcAft>
                <a:spcPts val="0"/>
              </a:spcAft>
              <a:buNone/>
            </a:pPr>
            <a:r>
              <a:rPr lang="en-US" dirty="0"/>
              <a:t>Likeness</a:t>
            </a:r>
          </a:p>
          <a:p>
            <a:pPr marL="0" indent="0" algn="l">
              <a:lnSpc>
                <a:spcPct val="80000"/>
              </a:lnSpc>
              <a:spcBef>
                <a:spcPts val="0"/>
              </a:spcBef>
              <a:spcAft>
                <a:spcPts val="0"/>
              </a:spcAft>
              <a:buNone/>
            </a:pPr>
            <a:r>
              <a:rPr lang="en-US" dirty="0"/>
              <a:t>Wider Ends</a:t>
            </a:r>
          </a:p>
          <a:p>
            <a:pPr marL="0" indent="0" algn="l">
              <a:lnSpc>
                <a:spcPct val="80000"/>
              </a:lnSpc>
              <a:spcBef>
                <a:spcPts val="0"/>
              </a:spcBef>
              <a:spcAft>
                <a:spcPts val="0"/>
              </a:spcAft>
              <a:buNone/>
            </a:pPr>
            <a:r>
              <a:rPr lang="en-US" dirty="0"/>
              <a:t>Particular name</a:t>
            </a:r>
          </a:p>
          <a:p>
            <a:pPr marL="0" indent="0" algn="l">
              <a:lnSpc>
                <a:spcPct val="80000"/>
              </a:lnSpc>
              <a:spcBef>
                <a:spcPts val="0"/>
              </a:spcBef>
              <a:spcAft>
                <a:spcPts val="0"/>
              </a:spcAft>
              <a:buNone/>
            </a:pPr>
            <a:r>
              <a:rPr lang="en-US" dirty="0"/>
              <a:t>Legal status</a:t>
            </a:r>
          </a:p>
          <a:p>
            <a:pPr marL="0" indent="0" algn="l">
              <a:lnSpc>
                <a:spcPct val="80000"/>
              </a:lnSpc>
              <a:spcBef>
                <a:spcPts val="0"/>
              </a:spcBef>
              <a:spcAft>
                <a:spcPts val="0"/>
              </a:spcAft>
              <a:buNone/>
            </a:pPr>
            <a:r>
              <a:rPr lang="en-US" dirty="0"/>
              <a:t>Size of the community</a:t>
            </a:r>
          </a:p>
          <a:p>
            <a:pPr algn="l">
              <a:lnSpc>
                <a:spcPct val="80000"/>
              </a:lnSpc>
              <a:spcBef>
                <a:spcPts val="0"/>
              </a:spcBef>
              <a:spcAft>
                <a:spcPts val="0"/>
              </a:spcAft>
              <a:buFont typeface="Arial" panose="020B0604020202020204" pitchFamily="34" charset="0"/>
              <a:buChar char="•"/>
            </a:pPr>
            <a:endParaRPr lang="en-IN"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a:t>
            </a:r>
            <a:endParaRPr lang="en-IN" dirty="0"/>
          </a:p>
        </p:txBody>
      </p:sp>
      <p:pic>
        <p:nvPicPr>
          <p:cNvPr id="2050" name="Picture 2" descr="5 Ways Getting Involved With The Community Benefits Your Caree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146466" y="2163783"/>
            <a:ext cx="6299192" cy="436277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Benefits of Community Life</a:t>
            </a:r>
          </a:p>
        </p:txBody>
      </p:sp>
      <p:sp>
        <p:nvSpPr>
          <p:cNvPr id="3" name="Content Placeholder 2"/>
          <p:cNvSpPr>
            <a:spLocks noGrp="1"/>
          </p:cNvSpPr>
          <p:nvPr>
            <p:ph idx="1"/>
          </p:nvPr>
        </p:nvSpPr>
        <p:spPr>
          <a:xfrm>
            <a:off x="1024128" y="2084832"/>
            <a:ext cx="9720071" cy="4224528"/>
          </a:xfrm>
        </p:spPr>
        <p:txBody>
          <a:bodyPr/>
          <a:lstStyle/>
          <a:p>
            <a:pPr>
              <a:buFont typeface="Arial" panose="020B0604020202020204" pitchFamily="34" charset="0"/>
              <a:buChar char="•"/>
            </a:pPr>
            <a:r>
              <a:rPr lang="en-US" dirty="0"/>
              <a:t>Provides the individual needed</a:t>
            </a:r>
            <a:r>
              <a:rPr lang="en-US" b="1" dirty="0"/>
              <a:t> security and protection.</a:t>
            </a:r>
          </a:p>
          <a:p>
            <a:pPr>
              <a:buFont typeface="Arial" panose="020B0604020202020204" pitchFamily="34" charset="0"/>
              <a:buChar char="•"/>
            </a:pPr>
            <a:r>
              <a:rPr lang="en-US" dirty="0"/>
              <a:t> It </a:t>
            </a:r>
            <a:r>
              <a:rPr lang="en-US" b="1" dirty="0"/>
              <a:t>strengthens the unity </a:t>
            </a:r>
            <a:r>
              <a:rPr lang="en-US" dirty="0"/>
              <a:t>among people. </a:t>
            </a:r>
          </a:p>
          <a:p>
            <a:pPr>
              <a:buFont typeface="Arial" panose="020B0604020202020204" pitchFamily="34" charset="0"/>
              <a:buChar char="•"/>
            </a:pPr>
            <a:r>
              <a:rPr lang="en-US" dirty="0"/>
              <a:t>Provides for </a:t>
            </a:r>
            <a:r>
              <a:rPr lang="en-US" b="1" dirty="0"/>
              <a:t>cooperation among the members</a:t>
            </a:r>
            <a:r>
              <a:rPr lang="en-US" dirty="0"/>
              <a:t>. It encourages collective forces (efforts) for fulfillment of community’s needs. </a:t>
            </a:r>
          </a:p>
          <a:p>
            <a:pPr>
              <a:buFont typeface="Arial" panose="020B0604020202020204" pitchFamily="34" charset="0"/>
              <a:buChar char="•"/>
            </a:pPr>
            <a:r>
              <a:rPr lang="en-US" dirty="0"/>
              <a:t>Depends on communication system among the members. </a:t>
            </a:r>
          </a:p>
          <a:p>
            <a:pPr>
              <a:buFont typeface="Arial" panose="020B0604020202020204" pitchFamily="34" charset="0"/>
              <a:buChar char="•"/>
            </a:pPr>
            <a:r>
              <a:rPr lang="en-US" b="1" dirty="0"/>
              <a:t>Provides the individual with opportunities </a:t>
            </a:r>
            <a:r>
              <a:rPr lang="en-US" dirty="0"/>
              <a:t>for the expression of his talents, abilities and personality development. </a:t>
            </a:r>
          </a:p>
          <a:p>
            <a:pPr>
              <a:buFont typeface="Arial" panose="020B0604020202020204" pitchFamily="34" charset="0"/>
              <a:buChar char="•"/>
            </a:pPr>
            <a:r>
              <a:rPr lang="en-US" b="1" dirty="0"/>
              <a:t>Provides sense of belongingness. </a:t>
            </a:r>
            <a:r>
              <a:rPr lang="en-US" dirty="0"/>
              <a:t>Community life has its own conflicts and contradictions for the individual. Certain times community life has tensions, clashes due to anti-social tendency of man.</a:t>
            </a:r>
            <a:endParaRPr lang="en-I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Types</a:t>
            </a:r>
          </a:p>
        </p:txBody>
      </p:sp>
      <p:sp>
        <p:nvSpPr>
          <p:cNvPr id="3" name="Content Placeholder 2"/>
          <p:cNvSpPr>
            <a:spLocks noGrp="1"/>
          </p:cNvSpPr>
          <p:nvPr>
            <p:ph idx="1"/>
          </p:nvPr>
        </p:nvSpPr>
        <p:spPr/>
        <p:txBody>
          <a:bodyPr/>
          <a:lstStyle/>
          <a:p>
            <a:pPr>
              <a:lnSpc>
                <a:spcPct val="100000"/>
              </a:lnSpc>
            </a:pPr>
            <a:r>
              <a:rPr lang="en-US" b="1" dirty="0"/>
              <a:t>Urban community: </a:t>
            </a:r>
            <a:r>
              <a:rPr lang="en-US" dirty="0"/>
              <a:t>People living in towns and cities mainly depending on non-agricultural occupations. </a:t>
            </a:r>
          </a:p>
          <a:p>
            <a:pPr>
              <a:lnSpc>
                <a:spcPct val="100000"/>
              </a:lnSpc>
            </a:pPr>
            <a:r>
              <a:rPr lang="en-US" b="1" dirty="0"/>
              <a:t>Rural community</a:t>
            </a:r>
            <a:r>
              <a:rPr lang="en-US" dirty="0"/>
              <a:t>: People living in villages mainly depending on agriculture and other allied occupations. </a:t>
            </a:r>
          </a:p>
          <a:p>
            <a:pPr>
              <a:lnSpc>
                <a:spcPct val="100000"/>
              </a:lnSpc>
            </a:pPr>
            <a:r>
              <a:rPr lang="en-US" b="1" dirty="0"/>
              <a:t>Tribal community</a:t>
            </a:r>
            <a:r>
              <a:rPr lang="en-US" dirty="0"/>
              <a:t>: Living in tribal areas, away from the area of influence of civilization.</a:t>
            </a:r>
            <a:endParaRPr lang="en-IN"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have a debate</a:t>
            </a:r>
            <a:endParaRPr lang="en-IN" dirty="0"/>
          </a:p>
        </p:txBody>
      </p:sp>
      <p:graphicFrame>
        <p:nvGraphicFramePr>
          <p:cNvPr id="7" name="Content Placeholder 6"/>
          <p:cNvGraphicFramePr>
            <a:graphicFrameLocks noGrp="1"/>
          </p:cNvGraphicFramePr>
          <p:nvPr>
            <p:ph idx="1"/>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 the following things</a:t>
            </a:r>
            <a:endParaRPr lang="en-IN" dirty="0"/>
          </a:p>
        </p:txBody>
      </p:sp>
      <p:sp>
        <p:nvSpPr>
          <p:cNvPr id="3" name="Content Placeholder 2"/>
          <p:cNvSpPr>
            <a:spLocks noGrp="1"/>
          </p:cNvSpPr>
          <p:nvPr>
            <p:ph idx="1"/>
          </p:nvPr>
        </p:nvSpPr>
        <p:spPr/>
        <p:txBody>
          <a:bodyPr/>
          <a:lstStyle/>
          <a:p>
            <a:r>
              <a:rPr lang="en-US" dirty="0"/>
              <a:t>Definition</a:t>
            </a:r>
          </a:p>
          <a:p>
            <a:r>
              <a:rPr lang="en-US" dirty="0"/>
              <a:t>Meaning</a:t>
            </a:r>
          </a:p>
          <a:p>
            <a:r>
              <a:rPr lang="en-US" dirty="0"/>
              <a:t>Characteristics</a:t>
            </a:r>
          </a:p>
          <a:p>
            <a:r>
              <a:rPr lang="en-US" dirty="0"/>
              <a:t>Hazards</a:t>
            </a:r>
          </a:p>
          <a:p>
            <a:r>
              <a:rPr lang="en-US" dirty="0"/>
              <a:t>Remedial measures</a:t>
            </a:r>
          </a:p>
          <a:p>
            <a:r>
              <a:rPr lang="en-IN" dirty="0"/>
              <a:t>Goals</a:t>
            </a:r>
          </a:p>
          <a:p>
            <a:pPr marL="0" indent="0">
              <a:buNone/>
            </a:pPr>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 name="Content Placeholder 4"/>
          <p:cNvPicPr>
            <a:picLocks noGrp="1" noChangeAspect="1"/>
          </p:cNvPicPr>
          <p:nvPr>
            <p:ph idx="1"/>
          </p:nvPr>
        </p:nvPicPr>
        <p:blipFill>
          <a:blip r:embed="rId2"/>
          <a:stretch>
            <a:fillRect/>
          </a:stretch>
        </p:blipFill>
        <p:spPr>
          <a:xfrm>
            <a:off x="0" y="61499"/>
            <a:ext cx="5628680" cy="6796501"/>
          </a:xfrm>
        </p:spPr>
      </p:pic>
      <p:pic>
        <p:nvPicPr>
          <p:cNvPr id="7" name="Picture 6"/>
          <p:cNvPicPr>
            <a:picLocks noChangeAspect="1"/>
          </p:cNvPicPr>
          <p:nvPr/>
        </p:nvPicPr>
        <p:blipFill>
          <a:blip r:embed="rId3"/>
          <a:stretch>
            <a:fillRect/>
          </a:stretch>
        </p:blipFill>
        <p:spPr>
          <a:xfrm>
            <a:off x="5420591" y="141402"/>
            <a:ext cx="6155703" cy="1358711"/>
          </a:xfrm>
          <a:prstGeom prst="rect">
            <a:avLst/>
          </a:prstGeom>
        </p:spPr>
      </p:pic>
      <p:pic>
        <p:nvPicPr>
          <p:cNvPr id="9" name="Picture 8"/>
          <p:cNvPicPr>
            <a:picLocks noChangeAspect="1"/>
          </p:cNvPicPr>
          <p:nvPr/>
        </p:nvPicPr>
        <p:blipFill>
          <a:blip r:embed="rId4"/>
          <a:stretch>
            <a:fillRect/>
          </a:stretch>
        </p:blipFill>
        <p:spPr>
          <a:xfrm>
            <a:off x="5542961" y="1500113"/>
            <a:ext cx="6155703" cy="5347379"/>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1188</Words>
  <Application>WPS Presentation</Application>
  <PresentationFormat>Custom</PresentationFormat>
  <Paragraphs>110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Integral</vt:lpstr>
      <vt:lpstr>Community</vt:lpstr>
      <vt:lpstr>Definition</vt:lpstr>
      <vt:lpstr>ELEMENTS OF COMMUNITY (CHARACTERISTICS)</vt:lpstr>
      <vt:lpstr>Benefits </vt:lpstr>
      <vt:lpstr>Benefits of Community Life</vt:lpstr>
      <vt:lpstr>Types</vt:lpstr>
      <vt:lpstr>Let’s have a debate</vt:lpstr>
      <vt:lpstr>Discuss the following things</vt:lpstr>
      <vt:lpstr>Slide 9</vt:lpstr>
      <vt:lpstr>Slide 10</vt:lpstr>
      <vt:lpstr>Slide 11</vt:lpstr>
      <vt:lpstr>Role of Urban Community in Maintaining Public Health</vt:lpstr>
      <vt:lpstr>Slide 13</vt:lpstr>
      <vt:lpstr>Role of Rural Community in Maintaining Public Health</vt:lpstr>
      <vt:lpstr>Slide 15</vt:lpstr>
      <vt:lpstr>Role of Community in Determining Beliefs, Practices and Home Remedies in Treatment</vt:lpstr>
      <vt:lpstr>Home remedies</vt:lpstr>
      <vt:lpstr>tribe</vt:lpstr>
      <vt:lpstr>CHARACTERISTICS OF TRIBE</vt:lpstr>
      <vt:lpstr>Tribal problmes</vt:lpstr>
      <vt:lpstr>Tribal Welfare Activities  for ignorance, illiteracy and poverty</vt:lpstr>
      <vt:lpstr>Tribal Welfare Activities  for ignorance, illiteracy and poverty</vt:lpstr>
      <vt:lpstr>Tribal Welfare Activities  for ignorance, illiteracy and poverty</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dc:title>
  <dc:creator>yash jain</dc:creator>
  <cp:lastModifiedBy>HP</cp:lastModifiedBy>
  <cp:revision>15</cp:revision>
  <dcterms:created xsi:type="dcterms:W3CDTF">2022-09-06T05:23:00Z</dcterms:created>
  <dcterms:modified xsi:type="dcterms:W3CDTF">2024-06-19T04:32:24Z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9A6C22B30C7F46B5B0B1EC578E05FDD8_12</vt:lpwstr>
  </property>
  <property fmtid="{D5CDD505-2E9C-101B-9397-08002B2CF9AE}" pid="3" name="KSOProductBuildVer">
    <vt:lpwstr>1033-12.2.0.13489</vt:lpwstr>
  </property>
</Properties>
</file>